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437f4388a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e437f4388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e437f4388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e437f4388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437f4388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437f4388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437f4388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437f4388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37f4388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437f438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27.jpg"/><Relationship Id="rId5" Type="http://schemas.openxmlformats.org/officeDocument/2006/relationships/image" Target="../media/image13.png"/><Relationship Id="rId6" Type="http://schemas.openxmlformats.org/officeDocument/2006/relationships/image" Target="../media/image33.png"/><Relationship Id="rId7" Type="http://schemas.openxmlformats.org/officeDocument/2006/relationships/image" Target="../media/image20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Relationship Id="rId7" Type="http://schemas.openxmlformats.org/officeDocument/2006/relationships/image" Target="../media/image31.png"/><Relationship Id="rId8" Type="http://schemas.openxmlformats.org/officeDocument/2006/relationships/image" Target="../media/image4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Relationship Id="rId4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5.jp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1.jpg"/><Relationship Id="rId8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8.jp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6.jp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jpg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11" Type="http://schemas.openxmlformats.org/officeDocument/2006/relationships/image" Target="../media/image47.jpg"/><Relationship Id="rId10" Type="http://schemas.openxmlformats.org/officeDocument/2006/relationships/image" Target="../media/image28.jpg"/><Relationship Id="rId12" Type="http://schemas.openxmlformats.org/officeDocument/2006/relationships/image" Target="../media/image24.jpg"/><Relationship Id="rId9" Type="http://schemas.openxmlformats.org/officeDocument/2006/relationships/image" Target="../media/image37.jp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753046"/>
            <a:ext cx="11049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5275" y="2705546"/>
            <a:ext cx="11601450" cy="565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Il Futuro dell’Insegnamento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3604617"/>
            <a:ext cx="1104900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Autonomia, Natura e Inclusione: l’Esperienza Erasmus+ in Finlandia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4604742"/>
            <a:ext cx="110490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I.C. "Gandhi" | Maggio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58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4" name="Google Shape;1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0" y="0"/>
            <a:ext cx="12192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SIPOONLAHDEN KOULU (SIPOO)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235993"/>
            <a:ext cx="5286375" cy="3233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APPROCCIO "MAKERSPACE"</a:t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571500" y="2235993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Educazione al Lavoro Manuale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571500" y="2655093"/>
            <a:ext cx="5286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I laboratori visitati funzionano come veri e propri centri di progettazione e artigianato creativo.</a:t>
            </a:r>
            <a:endParaRPr/>
          </a:p>
        </p:txBody>
      </p:sp>
      <p:pic>
        <p:nvPicPr>
          <p:cNvPr descr="image.png" id="196" name="Google Shape;19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235993"/>
            <a:ext cx="5286375" cy="3233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1000125" y="3455193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Lavorazione del legno e dei metalli con banchi attrezzati.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1000125" y="4226718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Laboratorio tessile e attività di cucito con macchinari dedicati.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1000125" y="4998243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Creatività e manualità unite alla tecnologia.</a:t>
            </a:r>
            <a:endParaRPr/>
          </a:p>
        </p:txBody>
      </p:sp>
      <p:pic>
        <p:nvPicPr>
          <p:cNvPr descr="image.png" id="200" name="Google Shape;20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502818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27434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2" name="Google Shape;20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5045868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title="WhatsApp Image 2026-05-23 at 07.50.57 (8)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9800" y="1323713"/>
            <a:ext cx="4150701" cy="553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 title="WhatsApp Image 2026-05-23 at 07.50.57 (3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50" y="218200"/>
            <a:ext cx="49149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3" name="Google Shape;2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35993"/>
            <a:ext cx="5286375" cy="3233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SCIENZE E SPERIMENTAZIONE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6334125" y="2235993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Learning by Doing</a:t>
            </a:r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6334125" y="2655093"/>
            <a:ext cx="5286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La teoria lascia subito spazio alla verifica sperimentale e alla pratica diretta da parte degli studenti.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6762750" y="3455193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Studio empirico e montaggio dei circuiti elettrici.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6762750" y="3926681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Manipolazione autonoma dei componenti e dei materiali di prova.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6762750" y="4698206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Apprendimento attivo attraverso l'esperienza e l'autoverifica.</a:t>
            </a:r>
            <a:endParaRPr/>
          </a:p>
        </p:txBody>
      </p:sp>
      <p:pic>
        <p:nvPicPr>
          <p:cNvPr descr="image.png" id="222" name="Google Shape;22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3502818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3" name="Google Shape;22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3974306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4" name="Google Shape;22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4125" y="4745831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 title="WhatsApp Image 2026-05-23 at 07.50.57 (15)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1326" y="1239900"/>
            <a:ext cx="4588249" cy="61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title="WhatsApp Image 2026-05-23 at 07.50.57 (12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4779"/>
            <a:ext cx="6051510" cy="80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 title="WhatsApp Image 2026-05-23 at 07.50.57 (14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163" y="-64779"/>
            <a:ext cx="6051510" cy="806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6" name="Google Shape;2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 title="WhatsApp Image 2026-05-23 at 07.50.57 (9).jpeg"/>
          <p:cNvPicPr preferRelativeResize="0"/>
          <p:nvPr/>
        </p:nvPicPr>
        <p:blipFill rotWithShape="1">
          <a:blip r:embed="rId4">
            <a:alphaModFix/>
          </a:blip>
          <a:srcRect b="13842" l="0" r="0" t="13835"/>
          <a:stretch/>
        </p:blipFill>
        <p:spPr>
          <a:xfrm>
            <a:off x="571500" y="1793081"/>
            <a:ext cx="355595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8" name="Google Shape;23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7950" y="1793081"/>
            <a:ext cx="35559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9" name="Google Shape;23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1793081"/>
            <a:ext cx="35560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SPAZI PER IL BENESSERE</a:t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571400" y="6201981"/>
            <a:ext cx="110490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0035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Postura libera, arredi modulari a isole e completa assenza di ansia da prestazione.</a:t>
            </a:r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571500" y="5317331"/>
            <a:ext cx="35559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Comfort: Divani e aree di studio informale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4317950" y="5317331"/>
            <a:ext cx="3555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Talento: </a:t>
            </a:r>
            <a:r>
              <a:rPr b="1" lang="en-US" sz="135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Teatro</a:t>
            </a:r>
            <a:endParaRPr/>
          </a:p>
        </p:txBody>
      </p:sp>
      <p:sp>
        <p:nvSpPr>
          <p:cNvPr id="245" name="Google Shape;245;p27"/>
          <p:cNvSpPr txBox="1"/>
          <p:nvPr/>
        </p:nvSpPr>
        <p:spPr>
          <a:xfrm>
            <a:off x="8064400" y="5317331"/>
            <a:ext cx="35560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Salute: Campi sportivi e movimento</a:t>
            </a:r>
            <a:endParaRPr/>
          </a:p>
        </p:txBody>
      </p:sp>
      <p:pic>
        <p:nvPicPr>
          <p:cNvPr id="246" name="Google Shape;246;p27" title="WhatsApp Image 2026-05-23 at 07.50.57 (11).jpeg"/>
          <p:cNvPicPr preferRelativeResize="0"/>
          <p:nvPr/>
        </p:nvPicPr>
        <p:blipFill rotWithShape="1">
          <a:blip r:embed="rId7">
            <a:alphaModFix/>
          </a:blip>
          <a:srcRect b="13842" l="0" r="0" t="13835"/>
          <a:stretch/>
        </p:blipFill>
        <p:spPr>
          <a:xfrm>
            <a:off x="4317950" y="1793081"/>
            <a:ext cx="355595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 title="WhatsApp Image 2026-05-23 at 07.59.00.jpeg"/>
          <p:cNvPicPr preferRelativeResize="0"/>
          <p:nvPr/>
        </p:nvPicPr>
        <p:blipFill rotWithShape="1">
          <a:blip r:embed="rId8">
            <a:alphaModFix/>
          </a:blip>
          <a:srcRect b="13841" l="0" r="0" t="13841"/>
          <a:stretch/>
        </p:blipFill>
        <p:spPr>
          <a:xfrm>
            <a:off x="8064400" y="1793081"/>
            <a:ext cx="355609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2" name="Google Shape;2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CONCLUSIONI PER IL "GANDHI"</a:t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571500" y="2376487"/>
            <a:ext cx="5286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Torniamo con spunti preziosi per la nostra attività didattica quotidiana:</a:t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6334125" y="4412456"/>
            <a:ext cx="528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 txBox="1"/>
          <p:nvPr/>
        </p:nvSpPr>
        <p:spPr>
          <a:xfrm>
            <a:off x="1000125" y="3214687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Investire sulla </a:t>
            </a: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fiducia reciproca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e sulla responsabilità degli alunni.</a:t>
            </a:r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1000125" y="3986212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Progettare </a:t>
            </a: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ambienti flessibili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e accoglienti nei nostri plessi.</a:t>
            </a:r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1000125" y="4757737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Valorizzare le </a:t>
            </a: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competenze pratiche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e i laboratori d'istituto.</a:t>
            </a:r>
            <a:endParaRPr/>
          </a:p>
        </p:txBody>
      </p:sp>
      <p:pic>
        <p:nvPicPr>
          <p:cNvPr descr="image.png" id="260" name="Google Shape;26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2623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1" name="Google Shape;2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0338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2" name="Google Shape;26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805362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580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295275" y="2700337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Verso una scuola orientata al futuro!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title="Sipoonlahti_school_1.jpg"/>
          <p:cNvPicPr preferRelativeResize="0"/>
          <p:nvPr/>
        </p:nvPicPr>
        <p:blipFill rotWithShape="1">
          <a:blip r:embed="rId4">
            <a:alphaModFix/>
          </a:blip>
          <a:srcRect b="0" l="18039" r="18039" t="0"/>
          <a:stretch/>
        </p:blipFill>
        <p:spPr>
          <a:xfrm>
            <a:off x="6334125" y="2057846"/>
            <a:ext cx="5286374" cy="358988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LE SCUOLE OSPITANTI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2502544"/>
            <a:ext cx="5286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Abbiamo visitato due istituti comprensivi d'avanguardia della regione di Helsinki: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71500" y="4302769"/>
            <a:ext cx="5286375" cy="90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"Pur appartenendo a due diverse realtà municipali, entrambe mostrano una straordinaria coerenza nell'applicazione del curriculum nazionale."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000125" y="3340744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Juvanpuiston koulu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(Espoo)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00125" y="3812232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Sipoonlahden koulu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(Sipoo)</a:t>
            </a:r>
            <a:endParaRPr/>
          </a:p>
        </p:txBody>
      </p:sp>
      <p:pic>
        <p:nvPicPr>
          <p:cNvPr descr="image.png"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388369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859857"/>
            <a:ext cx="2571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title="Sipoonlahden-koulu_0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163" y="152400"/>
            <a:ext cx="8743670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66032"/>
            <a:ext cx="5286375" cy="3573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I TRATTI COMUNI DEL MODELLO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762750" y="2385863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Natura e Benessere: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Istituti circondati da boschi e aree verdi come parte integrante della didattica.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762750" y="3157388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Spazi Flessibili: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Ambienti aperti, luminosi e modulabili.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6762750" y="3928913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Cultura della Fiducia: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Rapporto informale e forte responsabilizzazione.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6762750" y="4700438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Didattica Pratica: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Sviluppo di competenze manuali e concrete.</a:t>
            </a:r>
            <a:endParaRPr/>
          </a:p>
        </p:txBody>
      </p:sp>
      <p:pic>
        <p:nvPicPr>
          <p:cNvPr descr="image.png" id="120" name="Google Shape;12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43348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3205013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4125" y="3976538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34125" y="474806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title="WhatsApp Image 2026-05-23 at 07.58.53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1500" y="131405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58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0" y="0"/>
            <a:ext cx="12192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JUVANPUISTON KOULU (ESPOO)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65734"/>
            <a:ext cx="5286375" cy="357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APPRENDIMENTO PRATICO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71500" y="2536031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Economia Domestica (Kotitalous)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571500" y="2955131"/>
            <a:ext cx="5286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Una vera cucina scolastica dove gli studenti gestiscono in totale autonomia la preparazione dei pasti.</a:t>
            </a:r>
            <a:endParaRPr/>
          </a:p>
        </p:txBody>
      </p:sp>
      <p:pic>
        <p:nvPicPr>
          <p:cNvPr id="141" name="Google Shape;141;p18" title="WhatsApp Image 2026-05-23 at 07.50.57 (6).jpeg"/>
          <p:cNvPicPr preferRelativeResize="0"/>
          <p:nvPr/>
        </p:nvPicPr>
        <p:blipFill rotWithShape="1">
          <a:blip r:embed="rId5">
            <a:alphaModFix/>
          </a:blip>
          <a:srcRect b="24669" l="0" r="0" t="24664"/>
          <a:stretch/>
        </p:blipFill>
        <p:spPr>
          <a:xfrm>
            <a:off x="6334125" y="2065734"/>
            <a:ext cx="5286376" cy="357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1000125" y="3755231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Gestione della ricetta e degli ingredienti.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1000125" y="4226718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Utilizzo in sicurezza degli elettrodomestici.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1000125" y="4698206"/>
            <a:ext cx="48577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Pulizia e riordino finale della postazione di lavoro.</a:t>
            </a:r>
            <a:endParaRPr/>
          </a:p>
        </p:txBody>
      </p:sp>
      <p:pic>
        <p:nvPicPr>
          <p:cNvPr descr="image.png" id="145" name="Google Shape;14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802856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274343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4745831"/>
            <a:ext cx="2571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 title="WhatsApp Image 2026-05-23 at 07.58.3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70175"/>
            <a:ext cx="49149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 title="WhatsApp Image 2026-05-23 at 07.50.57 (7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00" y="70175"/>
            <a:ext cx="49149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85975"/>
            <a:ext cx="52863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809625" y="571500"/>
            <a:ext cx="1135141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SPAZI E INCLUSIONE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571500" y="571500"/>
            <a:ext cx="95250" cy="466725"/>
          </a:xfrm>
          <a:prstGeom prst="rect">
            <a:avLst/>
          </a:prstGeom>
          <a:solidFill>
            <a:srgbClr val="0035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62" name="Google Shape;16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085975"/>
            <a:ext cx="52863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6334125" y="2085975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3580"/>
                </a:solidFill>
                <a:latin typeface="Montserrat"/>
                <a:ea typeface="Montserrat"/>
                <a:cs typeface="Montserrat"/>
                <a:sym typeface="Montserrat"/>
              </a:rPr>
              <a:t>Ambienti di Apprendimento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6334125" y="2505075"/>
            <a:ext cx="5286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Le aule tematiche stimolano l'indipendenza e la curiosità degli alunni durante le lezioni curricolari.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6762750" y="3305175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Tecnologia: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Monitor interattivi e supporti digitali integrati.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6762750" y="4076700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Inclusione: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Materiali e testi semplificati per obiettivi comuni.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6762750" y="4848225"/>
            <a:ext cx="48577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Flessibilità:</a:t>
            </a:r>
            <a:r>
              <a:rPr b="0" i="0" lang="en-US" sz="1575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Disposizione dei banchi funzionale alle attività.</a:t>
            </a:r>
            <a:endParaRPr/>
          </a:p>
        </p:txBody>
      </p:sp>
      <p:pic>
        <p:nvPicPr>
          <p:cNvPr descr="image.png" id="168" name="Google Shape;16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335280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4125" y="41243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34125" y="48958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title="WhatsApp Image 2026-05-07 at 11.16.28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1500" y="2085975"/>
            <a:ext cx="2638776" cy="17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title="WhatsApp Image 2026-05-07 at 11.16.56.jpe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9100" y="3775700"/>
            <a:ext cx="2638776" cy="18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title="WhatsApp Image 2026-05-07 at 11.16.27.jpe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1500" y="3775700"/>
            <a:ext cx="2638775" cy="18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 title="WhatsApp Image 2026-05-07 at 11.16.29.jpe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19100" y="2085975"/>
            <a:ext cx="2638776" cy="168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 title="WhatsApp Image 2026-05-23 at 08.12.28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84350"/>
            <a:ext cx="12192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